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embeddedFontLst>
    <p:embeddedFont>
      <p:font typeface="Grand Hotel"/>
      <p:regular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868EC86-150D-45BB-AC3A-E7B8DBAFA3CA}">
  <a:tblStyle styleId="{F868EC86-150D-45BB-AC3A-E7B8DBAFA3C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GrandHotel-regular.fntdata"/><Relationship Id="rId16" Type="http://schemas.openxmlformats.org/officeDocument/2006/relationships/slide" Target="slides/slide10.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12578ab755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12578ab755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12578ab755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12578ab755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125578b9b4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125578b9b4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Teacher will approve this slide using the scoring rubric. Approved by :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125578b9b4f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125578b9b4f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25578b9b4f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125578b9b4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125578b9b4f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125578b9b4f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125578b9b4f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125578b9b4f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125578b9b4f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125578b9b4f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 This slide needs a graph. DeSMOS does not always work for large numbers. Student will </a:t>
            </a:r>
            <a:r>
              <a:rPr lang="en"/>
              <a:t>have</a:t>
            </a:r>
            <a:r>
              <a:rPr lang="en"/>
              <a:t> to graph by hand.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125578b9b4f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125578b9b4f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reparationscomm.org/reparations-plan/" TargetMode="External"/><Relationship Id="rId4" Type="http://schemas.openxmlformats.org/officeDocument/2006/relationships/hyperlink" Target="https://reparationscomm.org/reparations-plan/" TargetMode="External"/><Relationship Id="rId5" Type="http://schemas.openxmlformats.org/officeDocument/2006/relationships/hyperlink" Target="https://reparationscomm.org/reparations-pla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Students, please copy this slide first. Your name in the header</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2"/>
          <p:cNvSpPr txBox="1"/>
          <p:nvPr>
            <p:ph type="title"/>
          </p:nvPr>
        </p:nvSpPr>
        <p:spPr>
          <a:xfrm>
            <a:off x="311700" y="445025"/>
            <a:ext cx="8520600" cy="823200"/>
          </a:xfrm>
          <a:prstGeom prst="rect">
            <a:avLst/>
          </a:prstGeom>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None/>
            </a:pPr>
            <a:r>
              <a:rPr lang="en" sz="1700"/>
              <a:t>REFLECTION:   Warm and Cool Feedback. How well  do you think you did in this course?  How do you think your teachers and classmates did in this course?  How would you improve this course? </a:t>
            </a:r>
            <a:endParaRPr/>
          </a:p>
        </p:txBody>
      </p:sp>
      <p:sp>
        <p:nvSpPr>
          <p:cNvPr id="116" name="Google Shape;116;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t/>
            </a:r>
            <a:endParaRPr/>
          </a:p>
          <a:p>
            <a:pPr indent="0" lvl="0" marL="0" rtl="0" algn="l">
              <a:spcBef>
                <a:spcPts val="1200"/>
              </a:spcBef>
              <a:spcAft>
                <a:spcPts val="0"/>
              </a:spcAft>
              <a:buNone/>
            </a:pPr>
            <a:r>
              <a:rPr lang="en">
                <a:solidFill>
                  <a:srgbClr val="FF0000"/>
                </a:solidFill>
              </a:rPr>
              <a:t>Warm:  I think that this class was needed. We talked about many issues, wrote a paper, and learned math.</a:t>
            </a:r>
            <a:endParaRPr>
              <a:solidFill>
                <a:srgbClr val="FF0000"/>
              </a:solidFill>
            </a:endParaRPr>
          </a:p>
          <a:p>
            <a:pPr indent="0" lvl="0" marL="0" rtl="0" algn="l">
              <a:spcBef>
                <a:spcPts val="1200"/>
              </a:spcBef>
              <a:spcAft>
                <a:spcPts val="0"/>
              </a:spcAft>
              <a:buNone/>
            </a:pPr>
            <a:r>
              <a:t/>
            </a:r>
            <a:endParaRPr>
              <a:solidFill>
                <a:schemeClr val="accent1"/>
              </a:solidFill>
            </a:endParaRPr>
          </a:p>
          <a:p>
            <a:pPr indent="0" lvl="0" marL="0" rtl="0" algn="l">
              <a:spcBef>
                <a:spcPts val="1200"/>
              </a:spcBef>
              <a:spcAft>
                <a:spcPts val="0"/>
              </a:spcAft>
              <a:buNone/>
            </a:pPr>
            <a:r>
              <a:rPr lang="en">
                <a:solidFill>
                  <a:schemeClr val="accent1"/>
                </a:solidFill>
              </a:rPr>
              <a:t>Cool: I would have liked to go on a </a:t>
            </a:r>
            <a:r>
              <a:rPr lang="en">
                <a:solidFill>
                  <a:schemeClr val="accent1"/>
                </a:solidFill>
              </a:rPr>
              <a:t>field trip to DC or to the Slave House in Somerville.  I also wanted more speakers Maybe we will go in the Fall 2022. </a:t>
            </a:r>
            <a:endParaRPr>
              <a:solidFill>
                <a:schemeClr val="accent1"/>
              </a:solidFill>
            </a:endParaRPr>
          </a:p>
          <a:p>
            <a:pPr indent="0" lvl="0" marL="0" rtl="0" algn="l">
              <a:spcBef>
                <a:spcPts val="1200"/>
              </a:spcBef>
              <a:spcAft>
                <a:spcPts val="0"/>
              </a:spcAft>
              <a:buNone/>
            </a:pPr>
            <a:r>
              <a:t/>
            </a:r>
            <a:endParaRPr>
              <a:latin typeface="Grand Hotel"/>
              <a:ea typeface="Grand Hotel"/>
              <a:cs typeface="Grand Hotel"/>
              <a:sym typeface="Grand Hotel"/>
            </a:endParaRPr>
          </a:p>
          <a:p>
            <a:pPr indent="0" lvl="0" marL="0" rtl="0" algn="l">
              <a:spcBef>
                <a:spcPts val="1200"/>
              </a:spcBef>
              <a:spcAft>
                <a:spcPts val="1200"/>
              </a:spcAft>
              <a:buNone/>
            </a:pPr>
            <a:r>
              <a:rPr lang="en"/>
              <a:t>Thank you for this opportunity to present.</a:t>
            </a:r>
            <a:r>
              <a:rPr i="1" lang="en">
                <a:latin typeface="Grand Hotel"/>
                <a:ea typeface="Grand Hotel"/>
                <a:cs typeface="Grand Hotel"/>
                <a:sym typeface="Grand Hotel"/>
              </a:rPr>
              <a:t> B.Manning</a:t>
            </a:r>
            <a:endParaRPr i="1">
              <a:latin typeface="Grand Hotel"/>
              <a:ea typeface="Grand Hotel"/>
              <a:cs typeface="Grand Hotel"/>
              <a:sym typeface="Grand Hote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9" name="Shape 59"/>
        <p:cNvGrpSpPr/>
        <p:nvPr/>
      </p:nvGrpSpPr>
      <p:grpSpPr>
        <a:xfrm>
          <a:off x="0" y="0"/>
          <a:ext cx="0" cy="0"/>
          <a:chOff x="0" y="0"/>
          <a:chExt cx="0" cy="0"/>
        </a:xfrm>
      </p:grpSpPr>
      <p:sp>
        <p:nvSpPr>
          <p:cNvPr id="60" name="Google Shape;60;p14"/>
          <p:cNvSpPr txBox="1"/>
          <p:nvPr>
            <p:ph type="ctrTitle"/>
          </p:nvPr>
        </p:nvSpPr>
        <p:spPr>
          <a:xfrm>
            <a:off x="311700" y="773700"/>
            <a:ext cx="8520600" cy="21411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sz="4600"/>
              <a:t>Reparations Math Presentation</a:t>
            </a:r>
            <a:endParaRPr sz="4600"/>
          </a:p>
          <a:p>
            <a:pPr indent="0" lvl="0" marL="0" rtl="0" algn="ctr">
              <a:spcBef>
                <a:spcPts val="0"/>
              </a:spcBef>
              <a:spcAft>
                <a:spcPts val="0"/>
              </a:spcAft>
              <a:buNone/>
            </a:pPr>
            <a:r>
              <a:rPr lang="en" sz="4600"/>
              <a:t>Trimester 3 2021-2022 (8 slides)</a:t>
            </a:r>
            <a:endParaRPr sz="4600"/>
          </a:p>
        </p:txBody>
      </p:sp>
      <p:sp>
        <p:nvSpPr>
          <p:cNvPr id="61" name="Google Shape;61;p14"/>
          <p:cNvSpPr txBox="1"/>
          <p:nvPr>
            <p:ph idx="1" type="subTitle"/>
          </p:nvPr>
        </p:nvSpPr>
        <p:spPr>
          <a:xfrm>
            <a:off x="311700" y="2834125"/>
            <a:ext cx="8520600" cy="1231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3737"/>
              <a:t>              </a:t>
            </a:r>
            <a:r>
              <a:rPr lang="en" sz="3737">
                <a:solidFill>
                  <a:srgbClr val="FF0000"/>
                </a:solidFill>
              </a:rPr>
              <a:t>Benadette Manning</a:t>
            </a:r>
            <a:endParaRPr>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Directions for your presentation. Teacher approval slide</a:t>
            </a:r>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336550" lvl="0" marL="457200" rtl="0" algn="l">
              <a:spcBef>
                <a:spcPts val="0"/>
              </a:spcBef>
              <a:spcAft>
                <a:spcPts val="0"/>
              </a:spcAft>
              <a:buClr>
                <a:srgbClr val="000000"/>
              </a:buClr>
              <a:buSzPts val="1700"/>
              <a:buChar char="●"/>
            </a:pPr>
            <a:r>
              <a:rPr lang="en" sz="1700">
                <a:solidFill>
                  <a:srgbClr val="000000"/>
                </a:solidFill>
              </a:rPr>
              <a:t>APPROVAL: Your presentation must be approved by your teachers </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HOOK: What did you find most striking about the reparations math-history  project? You must show a picture, diagram, or video to show it.                             </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TEACH MATH TO YOUR AUDIENCE: Distinguish between linear, exponential, </a:t>
            </a:r>
            <a:br>
              <a:rPr lang="en" sz="1700">
                <a:solidFill>
                  <a:srgbClr val="000000"/>
                </a:solidFill>
              </a:rPr>
            </a:br>
            <a:r>
              <a:rPr lang="en" sz="1700">
                <a:solidFill>
                  <a:srgbClr val="000000"/>
                </a:solidFill>
              </a:rPr>
              <a:t>AND  quadratic functions in standard form, table, and graph formats.  </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EXPLAIN A REAL REPARATIONS MODEL:  This depends on the specific reparations project you choose. </a:t>
            </a:r>
            <a:endParaRPr sz="1700">
              <a:solidFill>
                <a:srgbClr val="000000"/>
              </a:solidFill>
            </a:endParaRPr>
          </a:p>
          <a:p>
            <a:pPr indent="-336550" lvl="0" marL="457200" rtl="0" algn="l">
              <a:spcBef>
                <a:spcPts val="0"/>
              </a:spcBef>
              <a:spcAft>
                <a:spcPts val="0"/>
              </a:spcAft>
              <a:buClr>
                <a:srgbClr val="000000"/>
              </a:buClr>
              <a:buSzPts val="1700"/>
              <a:buChar char="●"/>
            </a:pPr>
            <a:r>
              <a:rPr lang="en" sz="1700">
                <a:solidFill>
                  <a:srgbClr val="000000"/>
                </a:solidFill>
              </a:rPr>
              <a:t>REFLECTION:   Warm and Cool Feedback. How well  do you think you did in this course?  How do you think your teachers and classmates did in this course?  How would you improve this course? </a:t>
            </a:r>
            <a:endParaRPr sz="2000">
              <a:solidFill>
                <a:srgbClr val="000000"/>
              </a:solidFill>
            </a:endParaRPr>
          </a:p>
          <a:p>
            <a:pPr indent="0" lvl="0" marL="0" rtl="0" algn="l">
              <a:spcBef>
                <a:spcPts val="0"/>
              </a:spcBef>
              <a:spcAft>
                <a:spcPts val="12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325755" lvl="0" marL="457200" rtl="0" algn="l">
              <a:lnSpc>
                <a:spcPct val="115000"/>
              </a:lnSpc>
              <a:spcBef>
                <a:spcPts val="0"/>
              </a:spcBef>
              <a:spcAft>
                <a:spcPts val="0"/>
              </a:spcAft>
              <a:buSzPct val="100000"/>
              <a:buChar char="●"/>
            </a:pPr>
            <a:r>
              <a:rPr lang="en" sz="1700"/>
              <a:t>HOOK: What did you find most striking about the reparations math-history  project? You must show a picture, diagram, or video to show it.   </a:t>
            </a:r>
            <a:endParaRPr/>
          </a:p>
        </p:txBody>
      </p:sp>
      <p:sp>
        <p:nvSpPr>
          <p:cNvPr id="73" name="Google Shape;7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What I found most interesting about reparations is the National African Americans Reparations Commission (NAARC) </a:t>
            </a:r>
            <a:r>
              <a:rPr lang="en" u="sng">
                <a:solidFill>
                  <a:schemeClr val="hlink"/>
                </a:solidFill>
                <a:hlinkClick r:id="rId3"/>
              </a:rPr>
              <a:t>10 point plan for </a:t>
            </a:r>
            <a:r>
              <a:rPr lang="en" u="sng">
                <a:solidFill>
                  <a:schemeClr val="hlink"/>
                </a:solidFill>
                <a:hlinkClick r:id="rId4"/>
              </a:rPr>
              <a:t>reparations</a:t>
            </a:r>
            <a:r>
              <a:rPr lang="en" u="sng">
                <a:solidFill>
                  <a:schemeClr val="hlink"/>
                </a:solidFill>
                <a:hlinkClick r:id="rId5"/>
              </a:rPr>
              <a:t>. </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
              <a:t>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325755" lvl="0" marL="457200" rtl="0" algn="l">
              <a:lnSpc>
                <a:spcPct val="115000"/>
              </a:lnSpc>
              <a:spcBef>
                <a:spcPts val="0"/>
              </a:spcBef>
              <a:spcAft>
                <a:spcPts val="0"/>
              </a:spcAft>
              <a:buSzPct val="100000"/>
              <a:buChar char="●"/>
            </a:pPr>
            <a:r>
              <a:rPr lang="en" sz="1700"/>
              <a:t>TEACH MATH TO YOUR AUDIENCE: Distinguish between linear, exponential, </a:t>
            </a:r>
            <a:br>
              <a:rPr lang="en" sz="1700"/>
            </a:br>
            <a:r>
              <a:rPr lang="en" sz="1700"/>
              <a:t>AND  quadratic functions in standard form, table, and graph formats. </a:t>
            </a:r>
            <a:endParaRPr/>
          </a:p>
        </p:txBody>
      </p:sp>
      <p:sp>
        <p:nvSpPr>
          <p:cNvPr id="79" name="Google Shape;79;p17"/>
          <p:cNvSpPr txBox="1"/>
          <p:nvPr>
            <p:ph idx="1" type="body"/>
          </p:nvPr>
        </p:nvSpPr>
        <p:spPr>
          <a:xfrm>
            <a:off x="495525" y="1152475"/>
            <a:ext cx="83367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Linear  </a:t>
            </a:r>
            <a:endParaRPr/>
          </a:p>
          <a:p>
            <a:pPr indent="0" lvl="0" marL="0" rtl="0" algn="l">
              <a:spcBef>
                <a:spcPts val="1200"/>
              </a:spcBef>
              <a:spcAft>
                <a:spcPts val="0"/>
              </a:spcAft>
              <a:buNone/>
            </a:pPr>
            <a:r>
              <a:rPr lang="en"/>
              <a:t>Equation  f(x)= 3x + .5</a:t>
            </a:r>
            <a:endParaRPr/>
          </a:p>
          <a:p>
            <a:pPr indent="0" lvl="0" marL="0" rtl="0" algn="l">
              <a:spcBef>
                <a:spcPts val="1200"/>
              </a:spcBef>
              <a:spcAft>
                <a:spcPts val="0"/>
              </a:spcAft>
              <a:buNone/>
            </a:pPr>
            <a:r>
              <a:rPr lang="en" sz="1000"/>
              <a:t>Story: I started with ½ apple </a:t>
            </a:r>
            <a:r>
              <a:rPr lang="en" sz="1000"/>
              <a:t>and</a:t>
            </a:r>
            <a:r>
              <a:rPr lang="en" sz="1000"/>
              <a:t> added 3 apples </a:t>
            </a:r>
            <a:r>
              <a:rPr lang="en" sz="1000"/>
              <a:t>each</a:t>
            </a:r>
            <a:r>
              <a:rPr lang="en" sz="1000"/>
              <a:t> day </a:t>
            </a:r>
            <a:endParaRPr/>
          </a:p>
          <a:p>
            <a:pPr indent="0" lvl="0" marL="0" rtl="0" algn="l">
              <a:spcBef>
                <a:spcPts val="1200"/>
              </a:spcBef>
              <a:spcAft>
                <a:spcPts val="0"/>
              </a:spcAft>
              <a:buNone/>
            </a:pPr>
            <a:r>
              <a:rPr lang="en"/>
              <a:t>Table   </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Slope is 3</a:t>
            </a:r>
            <a:endParaRPr/>
          </a:p>
          <a:p>
            <a:pPr indent="0" lvl="0" marL="0" rtl="0" algn="l">
              <a:spcBef>
                <a:spcPts val="1200"/>
              </a:spcBef>
              <a:spcAft>
                <a:spcPts val="1200"/>
              </a:spcAft>
              <a:buNone/>
            </a:pPr>
            <a:r>
              <a:rPr lang="en"/>
              <a:t>Y -intercept is.5  </a:t>
            </a:r>
            <a:endParaRPr/>
          </a:p>
        </p:txBody>
      </p:sp>
      <p:graphicFrame>
        <p:nvGraphicFramePr>
          <p:cNvPr id="80" name="Google Shape;80;p17"/>
          <p:cNvGraphicFramePr/>
          <p:nvPr/>
        </p:nvGraphicFramePr>
        <p:xfrm>
          <a:off x="2402400" y="2571750"/>
          <a:ext cx="3000000" cy="3000000"/>
        </p:xfrm>
        <a:graphic>
          <a:graphicData uri="http://schemas.openxmlformats.org/drawingml/2006/table">
            <a:tbl>
              <a:tblPr>
                <a:noFill/>
                <a:tableStyleId>{F868EC86-150D-45BB-AC3A-E7B8DBAFA3CA}</a:tableStyleId>
              </a:tblPr>
              <a:tblGrid>
                <a:gridCol w="760075"/>
                <a:gridCol w="760075"/>
              </a:tblGrid>
              <a:tr h="396200">
                <a:tc>
                  <a:txBody>
                    <a:bodyPr/>
                    <a:lstStyle/>
                    <a:p>
                      <a:pPr indent="0" lvl="0" marL="0" rtl="0" algn="l">
                        <a:spcBef>
                          <a:spcPts val="0"/>
                        </a:spcBef>
                        <a:spcAft>
                          <a:spcPts val="0"/>
                        </a:spcAft>
                        <a:buNone/>
                      </a:pPr>
                      <a:r>
                        <a:rPr lang="en"/>
                        <a:t>x</a:t>
                      </a:r>
                      <a:endParaRPr/>
                    </a:p>
                  </a:txBody>
                  <a:tcPr marT="91425" marB="91425" marR="91425" marL="91425"/>
                </a:tc>
                <a:tc>
                  <a:txBody>
                    <a:bodyPr/>
                    <a:lstStyle/>
                    <a:p>
                      <a:pPr indent="0" lvl="0" marL="0" rtl="0" algn="l">
                        <a:spcBef>
                          <a:spcPts val="0"/>
                        </a:spcBef>
                        <a:spcAft>
                          <a:spcPts val="0"/>
                        </a:spcAft>
                        <a:buNone/>
                      </a:pPr>
                      <a:r>
                        <a:rPr lang="en"/>
                        <a:t>yf(x)</a:t>
                      </a:r>
                      <a:endParaRPr/>
                    </a:p>
                  </a:txBody>
                  <a:tcPr marT="91425" marB="91425" marR="91425" marL="91425"/>
                </a:tc>
              </a:tr>
              <a:tr h="396200">
                <a:tc>
                  <a:txBody>
                    <a:bodyPr/>
                    <a:lstStyle/>
                    <a:p>
                      <a:pPr indent="0" lvl="0" marL="0" rtl="0" algn="l">
                        <a:spcBef>
                          <a:spcPts val="0"/>
                        </a:spcBef>
                        <a:spcAft>
                          <a:spcPts val="0"/>
                        </a:spcAft>
                        <a:buNone/>
                      </a:pPr>
                      <a:r>
                        <a:rPr lang="en"/>
                        <a:t>-1</a:t>
                      </a:r>
                      <a:endParaRPr/>
                    </a:p>
                  </a:txBody>
                  <a:tcPr marT="91425" marB="91425" marR="91425" marL="91425"/>
                </a:tc>
                <a:tc>
                  <a:txBody>
                    <a:bodyPr/>
                    <a:lstStyle/>
                    <a:p>
                      <a:pPr indent="0" lvl="0" marL="0" rtl="0" algn="l">
                        <a:spcBef>
                          <a:spcPts val="0"/>
                        </a:spcBef>
                        <a:spcAft>
                          <a:spcPts val="0"/>
                        </a:spcAft>
                        <a:buNone/>
                      </a:pPr>
                      <a:r>
                        <a:rPr lang="en"/>
                        <a:t>-2.5</a:t>
                      </a:r>
                      <a:endParaRPr/>
                    </a:p>
                  </a:txBody>
                  <a:tcPr marT="91425" marB="91425" marR="91425" marL="91425"/>
                </a:tc>
              </a:tr>
              <a:tr h="396200">
                <a:tc>
                  <a:txBody>
                    <a:bodyPr/>
                    <a:lstStyle/>
                    <a:p>
                      <a:pPr indent="0" lvl="0" marL="0" rtl="0" algn="l">
                        <a:spcBef>
                          <a:spcPts val="0"/>
                        </a:spcBef>
                        <a:spcAft>
                          <a:spcPts val="0"/>
                        </a:spcAft>
                        <a:buNone/>
                      </a:pPr>
                      <a:r>
                        <a:rPr lang="en"/>
                        <a:t>0</a:t>
                      </a:r>
                      <a:endParaRPr/>
                    </a:p>
                  </a:txBody>
                  <a:tcPr marT="91425" marB="91425" marR="91425" marL="91425"/>
                </a:tc>
                <a:tc>
                  <a:txBody>
                    <a:bodyPr/>
                    <a:lstStyle/>
                    <a:p>
                      <a:pPr indent="0" lvl="0" marL="0" rtl="0" algn="l">
                        <a:spcBef>
                          <a:spcPts val="0"/>
                        </a:spcBef>
                        <a:spcAft>
                          <a:spcPts val="0"/>
                        </a:spcAft>
                        <a:buNone/>
                      </a:pPr>
                      <a:r>
                        <a:rPr lang="en"/>
                        <a:t>.5</a:t>
                      </a:r>
                      <a:endParaRPr/>
                    </a:p>
                  </a:txBody>
                  <a:tcPr marT="91425" marB="91425" marR="91425" marL="91425"/>
                </a:tc>
              </a:tr>
              <a:tr h="396200">
                <a:tc>
                  <a:txBody>
                    <a:bodyPr/>
                    <a:lstStyle/>
                    <a:p>
                      <a:pPr indent="0" lvl="0" marL="0" rtl="0" algn="l">
                        <a:spcBef>
                          <a:spcPts val="0"/>
                        </a:spcBef>
                        <a:spcAft>
                          <a:spcPts val="0"/>
                        </a:spcAft>
                        <a:buNone/>
                      </a:pPr>
                      <a:r>
                        <a:rPr lang="en"/>
                        <a:t>1</a:t>
                      </a:r>
                      <a:endParaRPr/>
                    </a:p>
                  </a:txBody>
                  <a:tcPr marT="91425" marB="91425" marR="91425" marL="91425"/>
                </a:tc>
                <a:tc>
                  <a:txBody>
                    <a:bodyPr/>
                    <a:lstStyle/>
                    <a:p>
                      <a:pPr indent="0" lvl="0" marL="0" rtl="0" algn="l">
                        <a:spcBef>
                          <a:spcPts val="0"/>
                        </a:spcBef>
                        <a:spcAft>
                          <a:spcPts val="0"/>
                        </a:spcAft>
                        <a:buNone/>
                      </a:pPr>
                      <a:r>
                        <a:rPr lang="en"/>
                        <a:t>3.5</a:t>
                      </a:r>
                      <a:endParaRPr/>
                    </a:p>
                  </a:txBody>
                  <a:tcPr marT="91425" marB="91425" marR="91425" marL="91425"/>
                </a:tc>
              </a:tr>
              <a:tr h="396200">
                <a:tc>
                  <a:txBody>
                    <a:bodyPr/>
                    <a:lstStyle/>
                    <a:p>
                      <a:pPr indent="0" lvl="0" marL="0" rtl="0" algn="l">
                        <a:spcBef>
                          <a:spcPts val="0"/>
                        </a:spcBef>
                        <a:spcAft>
                          <a:spcPts val="0"/>
                        </a:spcAft>
                        <a:buNone/>
                      </a:pPr>
                      <a:r>
                        <a:rPr lang="en"/>
                        <a:t>10</a:t>
                      </a:r>
                      <a:endParaRPr/>
                    </a:p>
                  </a:txBody>
                  <a:tcPr marT="91425" marB="91425" marR="91425" marL="91425"/>
                </a:tc>
                <a:tc>
                  <a:txBody>
                    <a:bodyPr/>
                    <a:lstStyle/>
                    <a:p>
                      <a:pPr indent="0" lvl="0" marL="0" rtl="0" algn="l">
                        <a:spcBef>
                          <a:spcPts val="0"/>
                        </a:spcBef>
                        <a:spcAft>
                          <a:spcPts val="0"/>
                        </a:spcAft>
                        <a:buNone/>
                      </a:pPr>
                      <a:r>
                        <a:rPr lang="en"/>
                        <a:t>35</a:t>
                      </a:r>
                      <a:endParaRPr/>
                    </a:p>
                  </a:txBody>
                  <a:tcPr marT="91425" marB="91425" marR="91425" marL="91425"/>
                </a:tc>
              </a:tr>
            </a:tbl>
          </a:graphicData>
        </a:graphic>
      </p:graphicFrame>
      <p:pic>
        <p:nvPicPr>
          <p:cNvPr id="81" name="Google Shape;81;p17"/>
          <p:cNvPicPr preferRelativeResize="0"/>
          <p:nvPr/>
        </p:nvPicPr>
        <p:blipFill>
          <a:blip r:embed="rId3">
            <a:alphaModFix/>
          </a:blip>
          <a:stretch>
            <a:fillRect/>
          </a:stretch>
        </p:blipFill>
        <p:spPr>
          <a:xfrm>
            <a:off x="4269375" y="831050"/>
            <a:ext cx="4305674" cy="37217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325755" lvl="0" marL="457200" rtl="0" algn="l">
              <a:lnSpc>
                <a:spcPct val="115000"/>
              </a:lnSpc>
              <a:spcBef>
                <a:spcPts val="0"/>
              </a:spcBef>
              <a:spcAft>
                <a:spcPts val="0"/>
              </a:spcAft>
              <a:buSzPct val="100000"/>
              <a:buChar char="●"/>
            </a:pPr>
            <a:r>
              <a:rPr lang="en" sz="1700"/>
              <a:t>TEACH MATH TO YOUR AUDIENCE: Distinguish between linear, exponential, </a:t>
            </a:r>
            <a:br>
              <a:rPr lang="en" sz="1700"/>
            </a:br>
            <a:r>
              <a:rPr lang="en" sz="1700"/>
              <a:t>AND  quadratic functions in standard form, table, and graph formats. </a:t>
            </a:r>
            <a:endParaRPr/>
          </a:p>
        </p:txBody>
      </p:sp>
      <p:sp>
        <p:nvSpPr>
          <p:cNvPr id="87" name="Google Shape;87;p1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Exponential</a:t>
            </a:r>
            <a:endParaRPr/>
          </a:p>
          <a:p>
            <a:pPr indent="0" lvl="0" marL="0" rtl="0" algn="l">
              <a:spcBef>
                <a:spcPts val="1200"/>
              </a:spcBef>
              <a:spcAft>
                <a:spcPts val="0"/>
              </a:spcAft>
              <a:buNone/>
            </a:pPr>
            <a:r>
              <a:rPr lang="en"/>
              <a:t>f(x)= 5 * 3 ^x</a:t>
            </a:r>
            <a:r>
              <a:rPr lang="en" sz="1300"/>
              <a:t>Story:  I started with</a:t>
            </a:r>
            <a:endParaRPr sz="1300"/>
          </a:p>
          <a:p>
            <a:pPr indent="0" lvl="0" marL="0" rtl="0" algn="l">
              <a:spcBef>
                <a:spcPts val="1200"/>
              </a:spcBef>
              <a:spcAft>
                <a:spcPts val="0"/>
              </a:spcAft>
              <a:buNone/>
            </a:pPr>
            <a:r>
              <a:rPr lang="en" sz="1300"/>
              <a:t>5 apples and each day the bucked mult</a:t>
            </a:r>
            <a:endParaRPr sz="1300"/>
          </a:p>
          <a:p>
            <a:pPr indent="0" lvl="0" marL="0" rtl="0" algn="l">
              <a:spcBef>
                <a:spcPts val="1200"/>
              </a:spcBef>
              <a:spcAft>
                <a:spcPts val="0"/>
              </a:spcAft>
              <a:buNone/>
            </a:pPr>
            <a:r>
              <a:rPr lang="en" sz="1300"/>
              <a:t>By 3. </a:t>
            </a:r>
            <a:endParaRPr sz="1300"/>
          </a:p>
          <a:p>
            <a:pPr indent="0" lvl="0" marL="0" rtl="0" algn="l">
              <a:spcBef>
                <a:spcPts val="1200"/>
              </a:spcBef>
              <a:spcAft>
                <a:spcPts val="0"/>
              </a:spcAft>
              <a:buNone/>
            </a:pPr>
            <a:r>
              <a:t/>
            </a:r>
            <a:endParaRPr sz="1300"/>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graphicFrame>
        <p:nvGraphicFramePr>
          <p:cNvPr id="88" name="Google Shape;88;p18"/>
          <p:cNvGraphicFramePr/>
          <p:nvPr/>
        </p:nvGraphicFramePr>
        <p:xfrm>
          <a:off x="952500" y="2472125"/>
          <a:ext cx="3000000" cy="3000000"/>
        </p:xfrm>
        <a:graphic>
          <a:graphicData uri="http://schemas.openxmlformats.org/drawingml/2006/table">
            <a:tbl>
              <a:tblPr>
                <a:noFill/>
                <a:tableStyleId>{F868EC86-150D-45BB-AC3A-E7B8DBAFA3CA}</a:tableStyleId>
              </a:tblPr>
              <a:tblGrid>
                <a:gridCol w="636200"/>
                <a:gridCol w="636200"/>
              </a:tblGrid>
              <a:tr h="210425">
                <a:tc>
                  <a:txBody>
                    <a:bodyPr/>
                    <a:lstStyle/>
                    <a:p>
                      <a:pPr indent="0" lvl="0" marL="0" rtl="0" algn="l">
                        <a:spcBef>
                          <a:spcPts val="0"/>
                        </a:spcBef>
                        <a:spcAft>
                          <a:spcPts val="0"/>
                        </a:spcAft>
                        <a:buNone/>
                      </a:pPr>
                      <a:r>
                        <a:rPr lang="en"/>
                        <a:t>x</a:t>
                      </a:r>
                      <a:endParaRPr/>
                    </a:p>
                  </a:txBody>
                  <a:tcPr marT="91425" marB="91425" marR="91425" marL="91425"/>
                </a:tc>
                <a:tc>
                  <a:txBody>
                    <a:bodyPr/>
                    <a:lstStyle/>
                    <a:p>
                      <a:pPr indent="0" lvl="0" marL="0" rtl="0" algn="l">
                        <a:spcBef>
                          <a:spcPts val="0"/>
                        </a:spcBef>
                        <a:spcAft>
                          <a:spcPts val="0"/>
                        </a:spcAft>
                        <a:buNone/>
                      </a:pPr>
                      <a:r>
                        <a:rPr lang="en"/>
                        <a:t>f(x)</a:t>
                      </a:r>
                      <a:endParaRPr/>
                    </a:p>
                  </a:txBody>
                  <a:tcPr marT="91425" marB="91425" marR="91425" marL="91425"/>
                </a:tc>
              </a:tr>
              <a:tr h="210425">
                <a:tc>
                  <a:txBody>
                    <a:bodyPr/>
                    <a:lstStyle/>
                    <a:p>
                      <a:pPr indent="0" lvl="0" marL="0" rtl="0" algn="l">
                        <a:spcBef>
                          <a:spcPts val="0"/>
                        </a:spcBef>
                        <a:spcAft>
                          <a:spcPts val="0"/>
                        </a:spcAft>
                        <a:buNone/>
                      </a:pPr>
                      <a:r>
                        <a:rPr lang="en"/>
                        <a:t>-2</a:t>
                      </a:r>
                      <a:endParaRPr/>
                    </a:p>
                  </a:txBody>
                  <a:tcPr marT="91425" marB="91425" marR="91425" marL="91425"/>
                </a:tc>
                <a:tc>
                  <a:txBody>
                    <a:bodyPr/>
                    <a:lstStyle/>
                    <a:p>
                      <a:pPr indent="0" lvl="0" marL="0" rtl="0" algn="l">
                        <a:spcBef>
                          <a:spcPts val="0"/>
                        </a:spcBef>
                        <a:spcAft>
                          <a:spcPts val="0"/>
                        </a:spcAft>
                        <a:buNone/>
                      </a:pPr>
                      <a:r>
                        <a:rPr lang="en"/>
                        <a:t>.55</a:t>
                      </a:r>
                      <a:endParaRPr/>
                    </a:p>
                  </a:txBody>
                  <a:tcPr marT="91425" marB="91425" marR="91425" marL="91425"/>
                </a:tc>
              </a:tr>
              <a:tr h="210425">
                <a:tc>
                  <a:txBody>
                    <a:bodyPr/>
                    <a:lstStyle/>
                    <a:p>
                      <a:pPr indent="0" lvl="0" marL="0" rtl="0" algn="l">
                        <a:spcBef>
                          <a:spcPts val="0"/>
                        </a:spcBef>
                        <a:spcAft>
                          <a:spcPts val="0"/>
                        </a:spcAft>
                        <a:buNone/>
                      </a:pPr>
                      <a:r>
                        <a:rPr lang="en"/>
                        <a:t>0</a:t>
                      </a:r>
                      <a:endParaRPr/>
                    </a:p>
                  </a:txBody>
                  <a:tcPr marT="91425" marB="91425" marR="91425" marL="91425"/>
                </a:tc>
                <a:tc>
                  <a:txBody>
                    <a:bodyPr/>
                    <a:lstStyle/>
                    <a:p>
                      <a:pPr indent="0" lvl="0" marL="0" rtl="0" algn="l">
                        <a:spcBef>
                          <a:spcPts val="0"/>
                        </a:spcBef>
                        <a:spcAft>
                          <a:spcPts val="0"/>
                        </a:spcAft>
                        <a:buNone/>
                      </a:pPr>
                      <a:r>
                        <a:rPr lang="en"/>
                        <a:t>5</a:t>
                      </a:r>
                      <a:endParaRPr/>
                    </a:p>
                  </a:txBody>
                  <a:tcPr marT="91425" marB="91425" marR="91425" marL="91425"/>
                </a:tc>
              </a:tr>
              <a:tr h="210425">
                <a:tc>
                  <a:txBody>
                    <a:bodyPr/>
                    <a:lstStyle/>
                    <a:p>
                      <a:pPr indent="0" lvl="0" marL="0" rtl="0" algn="l">
                        <a:spcBef>
                          <a:spcPts val="0"/>
                        </a:spcBef>
                        <a:spcAft>
                          <a:spcPts val="0"/>
                        </a:spcAft>
                        <a:buNone/>
                      </a:pPr>
                      <a:r>
                        <a:rPr lang="en"/>
                        <a:t>2</a:t>
                      </a:r>
                      <a:endParaRPr/>
                    </a:p>
                  </a:txBody>
                  <a:tcPr marT="91425" marB="91425" marR="91425" marL="91425"/>
                </a:tc>
                <a:tc>
                  <a:txBody>
                    <a:bodyPr/>
                    <a:lstStyle/>
                    <a:p>
                      <a:pPr indent="0" lvl="0" marL="0" rtl="0" algn="l">
                        <a:spcBef>
                          <a:spcPts val="0"/>
                        </a:spcBef>
                        <a:spcAft>
                          <a:spcPts val="0"/>
                        </a:spcAft>
                        <a:buNone/>
                      </a:pPr>
                      <a:r>
                        <a:rPr lang="en"/>
                        <a:t>45</a:t>
                      </a:r>
                      <a:endParaRPr/>
                    </a:p>
                  </a:txBody>
                  <a:tcPr marT="91425" marB="91425" marR="91425" marL="91425"/>
                </a:tc>
              </a:tr>
              <a:tr h="210425">
                <a:tc>
                  <a:txBody>
                    <a:bodyPr/>
                    <a:lstStyle/>
                    <a:p>
                      <a:pPr indent="0" lvl="0" marL="0" rtl="0" algn="l">
                        <a:spcBef>
                          <a:spcPts val="0"/>
                        </a:spcBef>
                        <a:spcAft>
                          <a:spcPts val="0"/>
                        </a:spcAft>
                        <a:buNone/>
                      </a:pPr>
                      <a:r>
                        <a:rPr lang="en"/>
                        <a:t>4</a:t>
                      </a:r>
                      <a:endParaRPr/>
                    </a:p>
                  </a:txBody>
                  <a:tcPr marT="91425" marB="91425" marR="91425" marL="91425"/>
                </a:tc>
                <a:tc>
                  <a:txBody>
                    <a:bodyPr/>
                    <a:lstStyle/>
                    <a:p>
                      <a:pPr indent="0" lvl="0" marL="0" rtl="0" algn="l">
                        <a:spcBef>
                          <a:spcPts val="0"/>
                        </a:spcBef>
                        <a:spcAft>
                          <a:spcPts val="0"/>
                        </a:spcAft>
                        <a:buNone/>
                      </a:pPr>
                      <a:r>
                        <a:rPr lang="en"/>
                        <a:t>405</a:t>
                      </a:r>
                      <a:endParaRPr/>
                    </a:p>
                  </a:txBody>
                  <a:tcPr marT="91425" marB="91425" marR="91425" marL="91425"/>
                </a:tc>
              </a:tr>
            </a:tbl>
          </a:graphicData>
        </a:graphic>
      </p:graphicFrame>
      <p:pic>
        <p:nvPicPr>
          <p:cNvPr id="89" name="Google Shape;89;p18"/>
          <p:cNvPicPr preferRelativeResize="0"/>
          <p:nvPr/>
        </p:nvPicPr>
        <p:blipFill>
          <a:blip r:embed="rId3">
            <a:alphaModFix/>
          </a:blip>
          <a:stretch>
            <a:fillRect/>
          </a:stretch>
        </p:blipFill>
        <p:spPr>
          <a:xfrm>
            <a:off x="3628250" y="1305075"/>
            <a:ext cx="4451400" cy="3416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325755" lvl="0" marL="457200" rtl="0" algn="l">
              <a:lnSpc>
                <a:spcPct val="115000"/>
              </a:lnSpc>
              <a:spcBef>
                <a:spcPts val="0"/>
              </a:spcBef>
              <a:spcAft>
                <a:spcPts val="0"/>
              </a:spcAft>
              <a:buSzPct val="100000"/>
              <a:buChar char="●"/>
            </a:pPr>
            <a:r>
              <a:rPr lang="en" sz="1700"/>
              <a:t>TEACH MATH TO YOUR AUDIENCE: Distinguish between linear, exponential, </a:t>
            </a:r>
            <a:br>
              <a:rPr lang="en" sz="1700"/>
            </a:br>
            <a:r>
              <a:rPr lang="en" sz="1700"/>
              <a:t>AND  quadratic functions in standard form, table, and graph formats.  </a:t>
            </a:r>
            <a:endParaRPr/>
          </a:p>
        </p:txBody>
      </p:sp>
      <p:sp>
        <p:nvSpPr>
          <p:cNvPr id="95" name="Google Shape;95;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Quadratic</a:t>
            </a:r>
            <a:endParaRPr/>
          </a:p>
          <a:p>
            <a:pPr indent="0" lvl="0" marL="0" rtl="0" algn="l">
              <a:spcBef>
                <a:spcPts val="1200"/>
              </a:spcBef>
              <a:spcAft>
                <a:spcPts val="0"/>
              </a:spcAft>
              <a:buNone/>
            </a:pPr>
            <a:r>
              <a:rPr lang="en"/>
              <a:t>f(x)= 4x^2</a:t>
            </a:r>
            <a:endParaRPr/>
          </a:p>
          <a:p>
            <a:pPr indent="0" lvl="0" marL="0" rtl="0" algn="l">
              <a:spcBef>
                <a:spcPts val="1200"/>
              </a:spcBef>
              <a:spcAft>
                <a:spcPts val="0"/>
              </a:spcAft>
              <a:buNone/>
            </a:pPr>
            <a:r>
              <a:rPr lang="en" sz="1300"/>
              <a:t>Story: On Mars, when I kick a ball, it </a:t>
            </a:r>
            <a:endParaRPr sz="1300"/>
          </a:p>
          <a:p>
            <a:pPr indent="0" lvl="0" marL="0" rtl="0" algn="l">
              <a:spcBef>
                <a:spcPts val="1200"/>
              </a:spcBef>
              <a:spcAft>
                <a:spcPts val="0"/>
              </a:spcAft>
              <a:buNone/>
            </a:pPr>
            <a:r>
              <a:rPr lang="en" sz="1300"/>
              <a:t>Goes up 4 feet for each second it is in the</a:t>
            </a:r>
            <a:endParaRPr sz="1300"/>
          </a:p>
          <a:p>
            <a:pPr indent="0" lvl="0" marL="0" rtl="0" algn="l">
              <a:spcBef>
                <a:spcPts val="1200"/>
              </a:spcBef>
              <a:spcAft>
                <a:spcPts val="0"/>
              </a:spcAft>
              <a:buNone/>
            </a:pPr>
            <a:r>
              <a:rPr lang="en" sz="1300"/>
              <a:t>The air</a:t>
            </a:r>
            <a:endParaRPr sz="1300"/>
          </a:p>
          <a:p>
            <a:pPr indent="0" lvl="0" marL="0" rtl="0" algn="l">
              <a:spcBef>
                <a:spcPts val="1200"/>
              </a:spcBef>
              <a:spcAft>
                <a:spcPts val="0"/>
              </a:spcAft>
              <a:buNone/>
            </a:pPr>
            <a:r>
              <a:rPr lang="en"/>
              <a:t>Table</a:t>
            </a:r>
            <a:endParaRPr/>
          </a:p>
          <a:p>
            <a:pPr indent="0" lvl="0" marL="0" rtl="0" algn="l">
              <a:spcBef>
                <a:spcPts val="1200"/>
              </a:spcBef>
              <a:spcAft>
                <a:spcPts val="0"/>
              </a:spcAft>
              <a:buNone/>
            </a:pPr>
            <a:r>
              <a:rPr lang="en"/>
              <a:t> </a:t>
            </a:r>
            <a:endParaRPr/>
          </a:p>
          <a:p>
            <a:pPr indent="0" lvl="0" marL="0" rtl="0" algn="l">
              <a:spcBef>
                <a:spcPts val="1200"/>
              </a:spcBef>
              <a:spcAft>
                <a:spcPts val="1200"/>
              </a:spcAft>
              <a:buNone/>
            </a:pPr>
            <a:r>
              <a:rPr lang="en"/>
              <a:t> </a:t>
            </a:r>
            <a:endParaRPr/>
          </a:p>
        </p:txBody>
      </p:sp>
      <p:graphicFrame>
        <p:nvGraphicFramePr>
          <p:cNvPr id="96" name="Google Shape;96;p19"/>
          <p:cNvGraphicFramePr/>
          <p:nvPr/>
        </p:nvGraphicFramePr>
        <p:xfrm>
          <a:off x="952500" y="2647000"/>
          <a:ext cx="3000000" cy="3000000"/>
        </p:xfrm>
        <a:graphic>
          <a:graphicData uri="http://schemas.openxmlformats.org/drawingml/2006/table">
            <a:tbl>
              <a:tblPr>
                <a:noFill/>
                <a:tableStyleId>{F868EC86-150D-45BB-AC3A-E7B8DBAFA3CA}</a:tableStyleId>
              </a:tblPr>
              <a:tblGrid>
                <a:gridCol w="745475"/>
                <a:gridCol w="745475"/>
              </a:tblGrid>
              <a:tr h="175450">
                <a:tc>
                  <a:txBody>
                    <a:bodyPr/>
                    <a:lstStyle/>
                    <a:p>
                      <a:pPr indent="0" lvl="0" marL="0" rtl="0" algn="l">
                        <a:spcBef>
                          <a:spcPts val="0"/>
                        </a:spcBef>
                        <a:spcAft>
                          <a:spcPts val="0"/>
                        </a:spcAft>
                        <a:buNone/>
                      </a:pPr>
                      <a:r>
                        <a:rPr lang="en"/>
                        <a:t>0</a:t>
                      </a:r>
                      <a:endParaRPr/>
                    </a:p>
                  </a:txBody>
                  <a:tcPr marT="91425" marB="91425" marR="91425" marL="91425"/>
                </a:tc>
                <a:tc>
                  <a:txBody>
                    <a:bodyPr/>
                    <a:lstStyle/>
                    <a:p>
                      <a:pPr indent="0" lvl="0" marL="0" rtl="0" algn="l">
                        <a:spcBef>
                          <a:spcPts val="0"/>
                        </a:spcBef>
                        <a:spcAft>
                          <a:spcPts val="0"/>
                        </a:spcAft>
                        <a:buNone/>
                      </a:pPr>
                      <a:r>
                        <a:rPr lang="en"/>
                        <a:t>0</a:t>
                      </a:r>
                      <a:endParaRPr/>
                    </a:p>
                  </a:txBody>
                  <a:tcPr marT="91425" marB="91425" marR="91425" marL="91425"/>
                </a:tc>
              </a:tr>
              <a:tr h="175450">
                <a:tc>
                  <a:txBody>
                    <a:bodyPr/>
                    <a:lstStyle/>
                    <a:p>
                      <a:pPr indent="0" lvl="0" marL="0" rtl="0" algn="l">
                        <a:spcBef>
                          <a:spcPts val="0"/>
                        </a:spcBef>
                        <a:spcAft>
                          <a:spcPts val="0"/>
                        </a:spcAft>
                        <a:buNone/>
                      </a:pPr>
                      <a:r>
                        <a:rPr lang="en"/>
                        <a:t>1</a:t>
                      </a:r>
                      <a:endParaRPr/>
                    </a:p>
                  </a:txBody>
                  <a:tcPr marT="91425" marB="91425" marR="91425" marL="91425"/>
                </a:tc>
                <a:tc>
                  <a:txBody>
                    <a:bodyPr/>
                    <a:lstStyle/>
                    <a:p>
                      <a:pPr indent="0" lvl="0" marL="0" rtl="0" algn="l">
                        <a:spcBef>
                          <a:spcPts val="0"/>
                        </a:spcBef>
                        <a:spcAft>
                          <a:spcPts val="0"/>
                        </a:spcAft>
                        <a:buNone/>
                      </a:pPr>
                      <a:r>
                        <a:rPr lang="en"/>
                        <a:t>4</a:t>
                      </a:r>
                      <a:endParaRPr/>
                    </a:p>
                  </a:txBody>
                  <a:tcPr marT="91425" marB="91425" marR="91425" marL="91425"/>
                </a:tc>
              </a:tr>
              <a:tr h="175450">
                <a:tc>
                  <a:txBody>
                    <a:bodyPr/>
                    <a:lstStyle/>
                    <a:p>
                      <a:pPr indent="0" lvl="0" marL="0" rtl="0" algn="l">
                        <a:spcBef>
                          <a:spcPts val="0"/>
                        </a:spcBef>
                        <a:spcAft>
                          <a:spcPts val="0"/>
                        </a:spcAft>
                        <a:buNone/>
                      </a:pPr>
                      <a:r>
                        <a:rPr lang="en"/>
                        <a:t>2</a:t>
                      </a:r>
                      <a:endParaRPr/>
                    </a:p>
                  </a:txBody>
                  <a:tcPr marT="91425" marB="91425" marR="91425" marL="91425"/>
                </a:tc>
                <a:tc>
                  <a:txBody>
                    <a:bodyPr/>
                    <a:lstStyle/>
                    <a:p>
                      <a:pPr indent="0" lvl="0" marL="0" rtl="0" algn="l">
                        <a:spcBef>
                          <a:spcPts val="0"/>
                        </a:spcBef>
                        <a:spcAft>
                          <a:spcPts val="0"/>
                        </a:spcAft>
                        <a:buNone/>
                      </a:pPr>
                      <a:r>
                        <a:rPr lang="en"/>
                        <a:t>16</a:t>
                      </a:r>
                      <a:endParaRPr/>
                    </a:p>
                  </a:txBody>
                  <a:tcPr marT="91425" marB="91425" marR="91425" marL="91425"/>
                </a:tc>
              </a:tr>
              <a:tr h="175450">
                <a:tc>
                  <a:txBody>
                    <a:bodyPr/>
                    <a:lstStyle/>
                    <a:p>
                      <a:pPr indent="0" lvl="0" marL="0" rtl="0" algn="l">
                        <a:spcBef>
                          <a:spcPts val="0"/>
                        </a:spcBef>
                        <a:spcAft>
                          <a:spcPts val="0"/>
                        </a:spcAft>
                        <a:buNone/>
                      </a:pPr>
                      <a:r>
                        <a:rPr lang="en"/>
                        <a:t>4</a:t>
                      </a:r>
                      <a:endParaRPr/>
                    </a:p>
                  </a:txBody>
                  <a:tcPr marT="91425" marB="91425" marR="91425" marL="91425"/>
                </a:tc>
                <a:tc>
                  <a:txBody>
                    <a:bodyPr/>
                    <a:lstStyle/>
                    <a:p>
                      <a:pPr indent="0" lvl="0" marL="0" rtl="0" algn="l">
                        <a:spcBef>
                          <a:spcPts val="0"/>
                        </a:spcBef>
                        <a:spcAft>
                          <a:spcPts val="0"/>
                        </a:spcAft>
                        <a:buNone/>
                      </a:pPr>
                      <a:r>
                        <a:rPr lang="en"/>
                        <a:t>64</a:t>
                      </a:r>
                      <a:endParaRPr/>
                    </a:p>
                  </a:txBody>
                  <a:tcPr marT="91425" marB="91425" marR="91425" marL="91425"/>
                </a:tc>
              </a:tr>
              <a:tr h="175450">
                <a:tc>
                  <a:txBody>
                    <a:bodyPr/>
                    <a:lstStyle/>
                    <a:p>
                      <a:pPr indent="0" lvl="0" marL="0" rtl="0" algn="l">
                        <a:spcBef>
                          <a:spcPts val="0"/>
                        </a:spcBef>
                        <a:spcAft>
                          <a:spcPts val="0"/>
                        </a:spcAft>
                        <a:buNone/>
                      </a:pPr>
                      <a:r>
                        <a:rPr lang="en"/>
                        <a:t>6</a:t>
                      </a:r>
                      <a:endParaRPr/>
                    </a:p>
                  </a:txBody>
                  <a:tcPr marT="91425" marB="91425" marR="91425" marL="91425"/>
                </a:tc>
                <a:tc>
                  <a:txBody>
                    <a:bodyPr/>
                    <a:lstStyle/>
                    <a:p>
                      <a:pPr indent="0" lvl="0" marL="0" rtl="0" algn="l">
                        <a:spcBef>
                          <a:spcPts val="0"/>
                        </a:spcBef>
                        <a:spcAft>
                          <a:spcPts val="0"/>
                        </a:spcAft>
                        <a:buNone/>
                      </a:pPr>
                      <a:r>
                        <a:rPr lang="en"/>
                        <a:t>144</a:t>
                      </a:r>
                      <a:endParaRPr/>
                    </a:p>
                  </a:txBody>
                  <a:tcPr marT="91425" marB="91425" marR="91425" marL="91425"/>
                </a:tc>
              </a:tr>
            </a:tbl>
          </a:graphicData>
        </a:graphic>
      </p:graphicFrame>
      <p:pic>
        <p:nvPicPr>
          <p:cNvPr id="97" name="Google Shape;97;p19"/>
          <p:cNvPicPr preferRelativeResize="0"/>
          <p:nvPr/>
        </p:nvPicPr>
        <p:blipFill>
          <a:blip r:embed="rId3">
            <a:alphaModFix/>
          </a:blip>
          <a:stretch>
            <a:fillRect/>
          </a:stretch>
        </p:blipFill>
        <p:spPr>
          <a:xfrm>
            <a:off x="3504400" y="1341025"/>
            <a:ext cx="5143500" cy="3868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0"/>
          <p:cNvSpPr txBox="1"/>
          <p:nvPr>
            <p:ph type="title"/>
          </p:nvPr>
        </p:nvSpPr>
        <p:spPr>
          <a:xfrm>
            <a:off x="311700" y="445025"/>
            <a:ext cx="8520600" cy="779400"/>
          </a:xfrm>
          <a:prstGeom prst="rect">
            <a:avLst/>
          </a:prstGeom>
        </p:spPr>
        <p:txBody>
          <a:bodyPr anchorCtr="0" anchor="t" bIns="91425" lIns="91425" spcFirstLastPara="1" rIns="91425" wrap="square" tIns="91425">
            <a:normAutofit fontScale="90000"/>
          </a:bodyPr>
          <a:lstStyle/>
          <a:p>
            <a:pPr indent="-325755" lvl="0" marL="457200" rtl="0" algn="l">
              <a:lnSpc>
                <a:spcPct val="115000"/>
              </a:lnSpc>
              <a:spcBef>
                <a:spcPts val="0"/>
              </a:spcBef>
              <a:spcAft>
                <a:spcPts val="0"/>
              </a:spcAft>
              <a:buSzPct val="100000"/>
              <a:buChar char="●"/>
            </a:pPr>
            <a:r>
              <a:rPr lang="en" sz="1700"/>
              <a:t>EXPLAIN A REAL REPARATIONS  MATH MODEL:  This depends on the specific reparations project you choose.  </a:t>
            </a:r>
            <a:endParaRPr/>
          </a:p>
        </p:txBody>
      </p:sp>
      <p:sp>
        <p:nvSpPr>
          <p:cNvPr id="103" name="Google Shape;103;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b="1" lang="en" sz="2388"/>
              <a:t>Model:</a:t>
            </a:r>
            <a:r>
              <a:rPr lang="en" sz="2388"/>
              <a:t>  </a:t>
            </a:r>
            <a:endParaRPr sz="2388"/>
          </a:p>
          <a:p>
            <a:pPr indent="0" lvl="0" marL="0" rtl="0" algn="l">
              <a:spcBef>
                <a:spcPts val="1200"/>
              </a:spcBef>
              <a:spcAft>
                <a:spcPts val="0"/>
              </a:spcAft>
              <a:buNone/>
            </a:pPr>
            <a:r>
              <a:rPr lang="en" sz="5127"/>
              <a:t>Evanston, Ill will provide housing reparations for African-American residents.  $</a:t>
            </a:r>
            <a:r>
              <a:rPr b="1" lang="en" sz="5127"/>
              <a:t>10,000,000= 25,000x,</a:t>
            </a:r>
            <a:r>
              <a:rPr lang="en" sz="5127"/>
              <a:t> where x= the number of families to </a:t>
            </a:r>
            <a:r>
              <a:rPr lang="en" sz="5127"/>
              <a:t>receive</a:t>
            </a:r>
            <a:r>
              <a:rPr lang="en" sz="5127"/>
              <a:t> the reparations. The $25,000 will be in the form of housing grants but families want cash. </a:t>
            </a:r>
            <a:endParaRPr sz="5127"/>
          </a:p>
          <a:p>
            <a:pPr indent="0" lvl="0" marL="0" rtl="0" algn="l">
              <a:spcBef>
                <a:spcPts val="1200"/>
              </a:spcBef>
              <a:spcAft>
                <a:spcPts val="0"/>
              </a:spcAft>
              <a:buNone/>
            </a:pPr>
            <a:r>
              <a:rPr lang="en" sz="5127"/>
              <a:t>Reparations will be funded by tax on marijuana sales.   However there is only one pot shop in the City of Evanston</a:t>
            </a:r>
            <a:endParaRPr sz="5127"/>
          </a:p>
          <a:p>
            <a:pPr indent="0" lvl="0" marL="0" rtl="0" algn="l">
              <a:spcBef>
                <a:spcPts val="1200"/>
              </a:spcBef>
              <a:spcAft>
                <a:spcPts val="0"/>
              </a:spcAft>
              <a:buNone/>
            </a:pPr>
            <a:r>
              <a:rPr b="1" lang="en" sz="4388"/>
              <a:t>$</a:t>
            </a:r>
            <a:r>
              <a:rPr b="1" lang="en" sz="4388"/>
              <a:t>10,000,000= Sales of MJ * 0.03</a:t>
            </a:r>
            <a:endParaRPr b="1" sz="4388"/>
          </a:p>
          <a:p>
            <a:pPr indent="0" lvl="0" marL="0" rtl="0" algn="l">
              <a:spcBef>
                <a:spcPts val="1200"/>
              </a:spcBef>
              <a:spcAft>
                <a:spcPts val="0"/>
              </a:spcAft>
              <a:buNone/>
            </a:pPr>
            <a:r>
              <a:rPr b="1" lang="en" sz="4388"/>
              <a:t>Will need $333,333,333.00 of MJ Sales </a:t>
            </a:r>
            <a:endParaRPr b="1" sz="4388"/>
          </a:p>
          <a:p>
            <a:pPr indent="0" lvl="0" marL="0" rtl="0" algn="l">
              <a:spcBef>
                <a:spcPts val="1200"/>
              </a:spcBef>
              <a:spcAft>
                <a:spcPts val="0"/>
              </a:spcAft>
              <a:buNone/>
            </a:pPr>
            <a:r>
              <a:rPr b="1" lang="en" sz="4388"/>
              <a:t>In Evanston, IL to give 400 families $25,000</a:t>
            </a:r>
            <a:endParaRPr b="1" sz="4388"/>
          </a:p>
          <a:p>
            <a:pPr indent="0" lvl="0" marL="0" rtl="0" algn="l">
              <a:spcBef>
                <a:spcPts val="1200"/>
              </a:spcBef>
              <a:spcAft>
                <a:spcPts val="0"/>
              </a:spcAft>
              <a:buNone/>
            </a:pPr>
            <a:r>
              <a:rPr b="1" lang="en" sz="4388"/>
              <a:t>For </a:t>
            </a:r>
            <a:r>
              <a:rPr b="1" lang="en" sz="4388"/>
              <a:t>housing</a:t>
            </a:r>
            <a:r>
              <a:rPr b="1" lang="en" sz="4388"/>
              <a:t>. </a:t>
            </a:r>
            <a:endParaRPr b="1" sz="4388"/>
          </a:p>
          <a:p>
            <a:pPr indent="0" lvl="0" marL="0" rtl="0" algn="l">
              <a:spcBef>
                <a:spcPts val="1200"/>
              </a:spcBef>
              <a:spcAft>
                <a:spcPts val="0"/>
              </a:spcAft>
              <a:buNone/>
            </a:pPr>
            <a:r>
              <a:t/>
            </a:r>
            <a:endParaRPr b="1"/>
          </a:p>
          <a:p>
            <a:pPr indent="0" lvl="0" marL="0" rtl="0" algn="l">
              <a:spcBef>
                <a:spcPts val="1200"/>
              </a:spcBef>
              <a:spcAft>
                <a:spcPts val="0"/>
              </a:spcAft>
              <a:buNone/>
            </a:pPr>
            <a:r>
              <a:t/>
            </a:r>
            <a:endParaRPr b="1" sz="2270"/>
          </a:p>
          <a:p>
            <a:pPr indent="0" lvl="0" marL="0" rtl="0" algn="l">
              <a:spcBef>
                <a:spcPts val="1200"/>
              </a:spcBef>
              <a:spcAft>
                <a:spcPts val="0"/>
              </a:spcAft>
              <a:buNone/>
            </a:pPr>
            <a:r>
              <a:t/>
            </a:r>
            <a:endParaRPr/>
          </a:p>
          <a:p>
            <a:pPr indent="0" lvl="0" marL="0" rtl="0" algn="l">
              <a:spcBef>
                <a:spcPts val="1200"/>
              </a:spcBef>
              <a:spcAft>
                <a:spcPts val="1200"/>
              </a:spcAft>
              <a:buNone/>
            </a:pPr>
            <a:r>
              <a:rPr lang="en" sz="2600"/>
              <a:t>REsource: </a:t>
            </a:r>
            <a:r>
              <a:rPr b="1" lang="en" sz="2600"/>
              <a:t>https://www.chicagotribune.com/suburbs/evanston/ct-evr-reparations-housing-program-update-tl-1217-20201222-qbkkf2tl6nelfb5tckpuc6uy4y-story.html?gclid=Cj0KCQjwpImTBhCmARIsAKr58cyv_Px_rFx2Fa8bIXSvmqeYlBCDmBE4gbuEJuhzAJiAvVaaD6enczwaAq3nEALw_wcB</a:t>
            </a:r>
            <a:endParaRPr sz="2600"/>
          </a:p>
        </p:txBody>
      </p:sp>
      <p:graphicFrame>
        <p:nvGraphicFramePr>
          <p:cNvPr id="104" name="Google Shape;104;p20"/>
          <p:cNvGraphicFramePr/>
          <p:nvPr/>
        </p:nvGraphicFramePr>
        <p:xfrm>
          <a:off x="3615263" y="2451750"/>
          <a:ext cx="3000000" cy="3000000"/>
        </p:xfrm>
        <a:graphic>
          <a:graphicData uri="http://schemas.openxmlformats.org/drawingml/2006/table">
            <a:tbl>
              <a:tblPr>
                <a:noFill/>
                <a:tableStyleId>{F868EC86-150D-45BB-AC3A-E7B8DBAFA3CA}</a:tableStyleId>
              </a:tblPr>
              <a:tblGrid>
                <a:gridCol w="637825"/>
                <a:gridCol w="892800"/>
                <a:gridCol w="382850"/>
              </a:tblGrid>
              <a:tr h="238750">
                <a:tc>
                  <a:txBody>
                    <a:bodyPr/>
                    <a:lstStyle/>
                    <a:p>
                      <a:pPr indent="0" lvl="0" marL="0" rtl="0" algn="l">
                        <a:spcBef>
                          <a:spcPts val="0"/>
                        </a:spcBef>
                        <a:spcAft>
                          <a:spcPts val="0"/>
                        </a:spcAft>
                        <a:buNone/>
                      </a:pPr>
                      <a:r>
                        <a:rPr lang="en"/>
                        <a:t>x</a:t>
                      </a:r>
                      <a:endParaRPr/>
                    </a:p>
                  </a:txBody>
                  <a:tcPr marT="91425" marB="91425" marR="91425" marL="91425"/>
                </a:tc>
                <a:tc>
                  <a:txBody>
                    <a:bodyPr/>
                    <a:lstStyle/>
                    <a:p>
                      <a:pPr indent="0" lvl="0" marL="0" rtl="0" algn="l">
                        <a:spcBef>
                          <a:spcPts val="0"/>
                        </a:spcBef>
                        <a:spcAft>
                          <a:spcPts val="0"/>
                        </a:spcAft>
                        <a:buNone/>
                      </a:pPr>
                      <a:r>
                        <a:rPr lang="en"/>
                        <a:t>y</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238750">
                <a:tc>
                  <a:txBody>
                    <a:bodyPr/>
                    <a:lstStyle/>
                    <a:p>
                      <a:pPr indent="0" lvl="0" marL="0" rtl="0" algn="l">
                        <a:spcBef>
                          <a:spcPts val="0"/>
                        </a:spcBef>
                        <a:spcAft>
                          <a:spcPts val="0"/>
                        </a:spcAft>
                        <a:buNone/>
                      </a:pPr>
                      <a:r>
                        <a:rPr lang="en"/>
                        <a:t>1</a:t>
                      </a:r>
                      <a:endParaRPr/>
                    </a:p>
                  </a:txBody>
                  <a:tcPr marT="91425" marB="91425" marR="91425" marL="91425"/>
                </a:tc>
                <a:tc>
                  <a:txBody>
                    <a:bodyPr/>
                    <a:lstStyle/>
                    <a:p>
                      <a:pPr indent="0" lvl="0" marL="0" rtl="0" algn="l">
                        <a:spcBef>
                          <a:spcPts val="0"/>
                        </a:spcBef>
                        <a:spcAft>
                          <a:spcPts val="0"/>
                        </a:spcAft>
                        <a:buNone/>
                      </a:pPr>
                      <a:r>
                        <a:rPr lang="en"/>
                        <a:t>25,000</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238750">
                <a:tc>
                  <a:txBody>
                    <a:bodyPr/>
                    <a:lstStyle/>
                    <a:p>
                      <a:pPr indent="0" lvl="0" marL="0" rtl="0" algn="l">
                        <a:spcBef>
                          <a:spcPts val="0"/>
                        </a:spcBef>
                        <a:spcAft>
                          <a:spcPts val="0"/>
                        </a:spcAft>
                        <a:buNone/>
                      </a:pPr>
                      <a:r>
                        <a:rPr lang="en"/>
                        <a:t>100</a:t>
                      </a:r>
                      <a:endParaRPr/>
                    </a:p>
                  </a:txBody>
                  <a:tcPr marT="91425" marB="91425" marR="91425" marL="91425"/>
                </a:tc>
                <a:tc>
                  <a:txBody>
                    <a:bodyPr/>
                    <a:lstStyle/>
                    <a:p>
                      <a:pPr indent="0" lvl="0" marL="0" rtl="0" algn="l">
                        <a:spcBef>
                          <a:spcPts val="0"/>
                        </a:spcBef>
                        <a:spcAft>
                          <a:spcPts val="0"/>
                        </a:spcAft>
                        <a:buNone/>
                      </a:pPr>
                      <a:r>
                        <a:rPr lang="en"/>
                        <a:t>2,500,000</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238750">
                <a:tc>
                  <a:txBody>
                    <a:bodyPr/>
                    <a:lstStyle/>
                    <a:p>
                      <a:pPr indent="0" lvl="0" marL="0" rtl="0" algn="l">
                        <a:spcBef>
                          <a:spcPts val="0"/>
                        </a:spcBef>
                        <a:spcAft>
                          <a:spcPts val="0"/>
                        </a:spcAft>
                        <a:buNone/>
                      </a:pPr>
                      <a:r>
                        <a:rPr lang="en"/>
                        <a:t>400</a:t>
                      </a:r>
                      <a:endParaRPr/>
                    </a:p>
                  </a:txBody>
                  <a:tcPr marT="91425" marB="91425" marR="91425" marL="91425"/>
                </a:tc>
                <a:tc>
                  <a:txBody>
                    <a:bodyPr/>
                    <a:lstStyle/>
                    <a:p>
                      <a:pPr indent="0" lvl="0" marL="0" rtl="0" algn="l">
                        <a:spcBef>
                          <a:spcPts val="0"/>
                        </a:spcBef>
                        <a:spcAft>
                          <a:spcPts val="0"/>
                        </a:spcAft>
                        <a:buNone/>
                      </a:pPr>
                      <a:r>
                        <a:rPr lang="en"/>
                        <a:t>10,000,000</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1"/>
          <p:cNvSpPr txBox="1"/>
          <p:nvPr>
            <p:ph type="title"/>
          </p:nvPr>
        </p:nvSpPr>
        <p:spPr>
          <a:xfrm>
            <a:off x="311700" y="445025"/>
            <a:ext cx="8520600" cy="998100"/>
          </a:xfrm>
          <a:prstGeom prst="rect">
            <a:avLst/>
          </a:prstGeom>
        </p:spPr>
        <p:txBody>
          <a:bodyPr anchorCtr="0" anchor="t" bIns="91425" lIns="91425" spcFirstLastPara="1" rIns="91425" wrap="square" tIns="91425">
            <a:normAutofit/>
          </a:bodyPr>
          <a:lstStyle/>
          <a:p>
            <a:pPr indent="-336550" lvl="0" marL="457200" rtl="0" algn="l">
              <a:lnSpc>
                <a:spcPct val="115000"/>
              </a:lnSpc>
              <a:spcBef>
                <a:spcPts val="0"/>
              </a:spcBef>
              <a:spcAft>
                <a:spcPts val="0"/>
              </a:spcAft>
              <a:buSzPts val="1700"/>
              <a:buChar char="●"/>
            </a:pPr>
            <a:r>
              <a:rPr b="1" lang="en" sz="1700"/>
              <a:t>Emancipatory Competency  #5  </a:t>
            </a:r>
            <a:r>
              <a:rPr lang="en" sz="1700"/>
              <a:t> </a:t>
            </a:r>
            <a:r>
              <a:rPr lang="en" sz="1200">
                <a:solidFill>
                  <a:srgbClr val="FF0000"/>
                </a:solidFill>
              </a:rPr>
              <a:t>Can you participate in social actions which promote peace, police accountability, immigration rights, workers rights, and/or educational equity?</a:t>
            </a:r>
            <a:endParaRPr sz="1200">
              <a:solidFill>
                <a:srgbClr val="FF0000"/>
              </a:solidFill>
            </a:endParaRPr>
          </a:p>
          <a:p>
            <a:pPr indent="-336550" lvl="0" marL="457200" rtl="0" algn="l">
              <a:lnSpc>
                <a:spcPct val="115000"/>
              </a:lnSpc>
              <a:spcBef>
                <a:spcPts val="0"/>
              </a:spcBef>
              <a:spcAft>
                <a:spcPts val="0"/>
              </a:spcAft>
              <a:buSzPts val="1700"/>
              <a:buChar char="●"/>
            </a:pPr>
            <a:r>
              <a:rPr lang="en" sz="1700"/>
              <a:t>What does this EM means in terms of learning about reparations math?</a:t>
            </a:r>
            <a:endParaRPr sz="1700"/>
          </a:p>
        </p:txBody>
      </p:sp>
      <p:sp>
        <p:nvSpPr>
          <p:cNvPr id="110" name="Google Shape;110;p21"/>
          <p:cNvSpPr txBox="1"/>
          <p:nvPr>
            <p:ph idx="1" type="body"/>
          </p:nvPr>
        </p:nvSpPr>
        <p:spPr>
          <a:xfrm>
            <a:off x="413700" y="1865575"/>
            <a:ext cx="8520600" cy="2870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solidFill>
                  <a:schemeClr val="dk1"/>
                </a:solidFill>
              </a:rPr>
              <a:t>I have not , to date, earned EM#5 therefore, I hope to earn this competency at the end of this project. </a:t>
            </a:r>
            <a:endParaRPr b="1">
              <a:solidFill>
                <a:schemeClr val="dk1"/>
              </a:solidFill>
            </a:endParaRPr>
          </a:p>
          <a:p>
            <a:pPr indent="0" lvl="0" marL="0" rtl="0" algn="l">
              <a:spcBef>
                <a:spcPts val="1200"/>
              </a:spcBef>
              <a:spcAft>
                <a:spcPts val="0"/>
              </a:spcAft>
              <a:buNone/>
            </a:pPr>
            <a:r>
              <a:rPr b="1" lang="en">
                <a:solidFill>
                  <a:schemeClr val="dk1"/>
                </a:solidFill>
              </a:rPr>
              <a:t>Learning about the history of reparations helps me want to participate in the social action that promotes accountability for African Americans.  Before this class I did not think reparations was possible but know I know it is. </a:t>
            </a:r>
            <a:endParaRPr b="1">
              <a:solidFill>
                <a:schemeClr val="dk1"/>
              </a:solidFill>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b="1">
              <a:solidFill>
                <a:srgbClr val="0000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